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70" d="100"/>
          <a:sy n="70" d="100"/>
        </p:scale>
        <p:origin x="-116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2C2CD798-427C-40D8-88A1-E60DD81BFF63}" type="datetimeFigureOut">
              <a:rPr lang="ar-IQ" smtClean="0"/>
              <a:t>06/07/1439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4549D91-1B83-47B8-9B87-90D7DAF26B10}"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C2CD798-427C-40D8-88A1-E60DD81BFF63}" type="datetimeFigureOut">
              <a:rPr lang="ar-IQ" smtClean="0"/>
              <a:t>06/07/1439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4549D91-1B83-47B8-9B87-90D7DAF26B10}"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C2CD798-427C-40D8-88A1-E60DD81BFF63}" type="datetimeFigureOut">
              <a:rPr lang="ar-IQ" smtClean="0"/>
              <a:t>06/07/1439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4549D91-1B83-47B8-9B87-90D7DAF26B10}"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C2CD798-427C-40D8-88A1-E60DD81BFF63}" type="datetimeFigureOut">
              <a:rPr lang="ar-IQ" smtClean="0"/>
              <a:t>06/07/1439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4549D91-1B83-47B8-9B87-90D7DAF26B10}"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2CD798-427C-40D8-88A1-E60DD81BFF63}" type="datetimeFigureOut">
              <a:rPr lang="ar-IQ" smtClean="0"/>
              <a:t>06/07/1439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4549D91-1B83-47B8-9B87-90D7DAF26B10}"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2C2CD798-427C-40D8-88A1-E60DD81BFF63}" type="datetimeFigureOut">
              <a:rPr lang="ar-IQ" smtClean="0"/>
              <a:t>06/07/1439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4549D91-1B83-47B8-9B87-90D7DAF26B10}"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2C2CD798-427C-40D8-88A1-E60DD81BFF63}" type="datetimeFigureOut">
              <a:rPr lang="ar-IQ" smtClean="0"/>
              <a:t>06/07/1439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94549D91-1B83-47B8-9B87-90D7DAF26B10}"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2C2CD798-427C-40D8-88A1-E60DD81BFF63}" type="datetimeFigureOut">
              <a:rPr lang="ar-IQ" smtClean="0"/>
              <a:t>06/07/1439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94549D91-1B83-47B8-9B87-90D7DAF26B10}"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2CD798-427C-40D8-88A1-E60DD81BFF63}" type="datetimeFigureOut">
              <a:rPr lang="ar-IQ" smtClean="0"/>
              <a:t>06/07/1439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94549D91-1B83-47B8-9B87-90D7DAF26B10}"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2CD798-427C-40D8-88A1-E60DD81BFF63}" type="datetimeFigureOut">
              <a:rPr lang="ar-IQ" smtClean="0"/>
              <a:t>06/07/1439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4549D91-1B83-47B8-9B87-90D7DAF26B10}"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2CD798-427C-40D8-88A1-E60DD81BFF63}" type="datetimeFigureOut">
              <a:rPr lang="ar-IQ" smtClean="0"/>
              <a:t>06/07/1439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4549D91-1B83-47B8-9B87-90D7DAF26B10}"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C2CD798-427C-40D8-88A1-E60DD81BFF63}" type="datetimeFigureOut">
              <a:rPr lang="ar-IQ" smtClean="0"/>
              <a:t>06/07/1439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4549D91-1B83-47B8-9B87-90D7DAF26B10}"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sparknotes.com/lit/eyes/character/jody-stark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sparknotes.com/lit/eyes/character/tea-cake/" TargetMode="External"/><Relationship Id="rId2" Type="http://schemas.openxmlformats.org/officeDocument/2006/relationships/hyperlink" Target="http://www.sparknotes.com/lit/eyes/character/jody-stark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04665"/>
            <a:ext cx="8062664" cy="1008111"/>
          </a:xfrm>
        </p:spPr>
        <p:txBody>
          <a:bodyPr>
            <a:normAutofit/>
          </a:bodyPr>
          <a:lstStyle/>
          <a:p>
            <a:r>
              <a:rPr lang="en-US" sz="3200" b="1" dirty="0" smtClean="0"/>
              <a:t>Hurston’s Their Eyes Were Watching God</a:t>
            </a:r>
            <a:endParaRPr lang="ar-IQ" sz="3200" b="1" dirty="0"/>
          </a:p>
        </p:txBody>
      </p:sp>
      <p:sp>
        <p:nvSpPr>
          <p:cNvPr id="3" name="Subtitle 2"/>
          <p:cNvSpPr>
            <a:spLocks noGrp="1"/>
          </p:cNvSpPr>
          <p:nvPr>
            <p:ph type="subTitle" idx="1"/>
          </p:nvPr>
        </p:nvSpPr>
        <p:spPr>
          <a:xfrm>
            <a:off x="683568" y="1412776"/>
            <a:ext cx="7848872" cy="4226024"/>
          </a:xfrm>
        </p:spPr>
        <p:txBody>
          <a:bodyPr>
            <a:normAutofit fontScale="92500" lnSpcReduction="20000"/>
          </a:bodyPr>
          <a:lstStyle/>
          <a:p>
            <a:pPr algn="just" rtl="0"/>
            <a:r>
              <a:rPr lang="en-US" b="1" dirty="0" smtClean="0"/>
              <a:t>. </a:t>
            </a:r>
            <a:r>
              <a:rPr lang="en-US" sz="2000" b="1" dirty="0"/>
              <a:t>Hurston </a:t>
            </a:r>
            <a:r>
              <a:rPr lang="en-US" sz="2000" b="1" dirty="0" smtClean="0"/>
              <a:t>was severely </a:t>
            </a:r>
            <a:r>
              <a:rPr lang="en-US" sz="2000" b="1" dirty="0"/>
              <a:t>criticized for not writing fiction in the protest tradition</a:t>
            </a:r>
            <a:r>
              <a:rPr lang="en-US" sz="2000" b="1" dirty="0" smtClean="0"/>
              <a:t>.</a:t>
            </a:r>
          </a:p>
          <a:p>
            <a:pPr algn="just" rtl="0"/>
            <a:r>
              <a:rPr lang="en-US" sz="2000" b="1" dirty="0" smtClean="0"/>
              <a:t>. </a:t>
            </a:r>
            <a:r>
              <a:rPr lang="en-US" sz="2000" b="1" u="sng" dirty="0"/>
              <a:t>Sterling Brown </a:t>
            </a:r>
            <a:r>
              <a:rPr lang="en-US" sz="2000" b="1" dirty="0"/>
              <a:t>said in 1936 of her earlier book </a:t>
            </a:r>
            <a:r>
              <a:rPr lang="en-US" sz="2000" b="1" i="1" dirty="0"/>
              <a:t>Mules and </a:t>
            </a:r>
            <a:r>
              <a:rPr lang="en-US" sz="2000" b="1" i="1" dirty="0" smtClean="0"/>
              <a:t>Men </a:t>
            </a:r>
            <a:r>
              <a:rPr lang="en-US" sz="2000" b="1" dirty="0" smtClean="0"/>
              <a:t>that </a:t>
            </a:r>
            <a:r>
              <a:rPr lang="en-US" sz="2000" b="1" dirty="0"/>
              <a:t>it was not bitter enough, that it did not depict the </a:t>
            </a:r>
            <a:r>
              <a:rPr lang="en-US" sz="2000" b="1" dirty="0" smtClean="0"/>
              <a:t>harsher side </a:t>
            </a:r>
            <a:r>
              <a:rPr lang="en-US" sz="2000" b="1" dirty="0"/>
              <a:t>of black life in the South, that Hurston made black </a:t>
            </a:r>
            <a:r>
              <a:rPr lang="en-US" sz="2000" b="1" dirty="0" smtClean="0"/>
              <a:t>southern life </a:t>
            </a:r>
            <a:r>
              <a:rPr lang="en-US" sz="2000" b="1" dirty="0"/>
              <a:t>appear easygoing and carefree</a:t>
            </a:r>
            <a:r>
              <a:rPr lang="en-US" sz="2000" b="1" dirty="0" smtClean="0"/>
              <a:t>.</a:t>
            </a:r>
          </a:p>
          <a:p>
            <a:pPr algn="just" rtl="0"/>
            <a:r>
              <a:rPr lang="en-US" sz="2000" b="1" dirty="0" smtClean="0"/>
              <a:t>. </a:t>
            </a:r>
            <a:r>
              <a:rPr lang="en-US" sz="2000" b="1" u="sng" dirty="0"/>
              <a:t>Alain Locke</a:t>
            </a:r>
            <a:r>
              <a:rPr lang="en-US" sz="2000" b="1" dirty="0"/>
              <a:t>, dean of </a:t>
            </a:r>
            <a:r>
              <a:rPr lang="en-US" sz="2000" b="1" dirty="0" smtClean="0"/>
              <a:t>black scholars </a:t>
            </a:r>
            <a:r>
              <a:rPr lang="en-US" sz="2000" b="1" dirty="0"/>
              <a:t>and critics during the Harlem Renaissance, wrote in </a:t>
            </a:r>
            <a:r>
              <a:rPr lang="en-US" sz="2000" b="1" dirty="0" smtClean="0"/>
              <a:t>his yearly </a:t>
            </a:r>
            <a:r>
              <a:rPr lang="en-US" sz="2000" b="1" dirty="0"/>
              <a:t>review of the literature for </a:t>
            </a:r>
            <a:r>
              <a:rPr lang="en-US" sz="2000" b="1" i="1" dirty="0"/>
              <a:t>Opportunity magazine </a:t>
            </a:r>
            <a:r>
              <a:rPr lang="en-US" sz="2000" b="1" i="1" dirty="0" smtClean="0"/>
              <a:t>that </a:t>
            </a:r>
            <a:r>
              <a:rPr lang="en-US" sz="2000" b="1" dirty="0" smtClean="0"/>
              <a:t>Hurston's </a:t>
            </a:r>
            <a:r>
              <a:rPr lang="en-US" sz="2000" b="1" i="1" dirty="0"/>
              <a:t>Their Eyes was simply out of step with the more </a:t>
            </a:r>
            <a:r>
              <a:rPr lang="en-US" sz="2000" b="1" i="1" dirty="0" smtClean="0"/>
              <a:t>serious </a:t>
            </a:r>
            <a:r>
              <a:rPr lang="en-US" sz="2000" b="1" dirty="0" smtClean="0"/>
              <a:t>trends </a:t>
            </a:r>
            <a:r>
              <a:rPr lang="en-US" sz="2000" b="1" dirty="0"/>
              <a:t>of the times</a:t>
            </a:r>
            <a:r>
              <a:rPr lang="en-US" sz="2000" b="1" dirty="0" smtClean="0"/>
              <a:t>.</a:t>
            </a:r>
          </a:p>
          <a:p>
            <a:pPr algn="just" rtl="0"/>
            <a:r>
              <a:rPr lang="en-US" sz="2000" b="1" dirty="0" smtClean="0"/>
              <a:t>. </a:t>
            </a:r>
            <a:r>
              <a:rPr lang="en-US" sz="2000" b="1" u="sng" dirty="0"/>
              <a:t>Richard Wright</a:t>
            </a:r>
            <a:r>
              <a:rPr lang="en-US" sz="2000" b="1" dirty="0"/>
              <a:t>. Writing for the </a:t>
            </a:r>
            <a:r>
              <a:rPr lang="en-US" sz="2000" b="1" dirty="0" smtClean="0"/>
              <a:t>leftist magazine </a:t>
            </a:r>
            <a:r>
              <a:rPr lang="en-US" sz="2000" b="1" i="1" dirty="0"/>
              <a:t>New Masses, Wright excoriated Their Eyes as a </a:t>
            </a:r>
            <a:r>
              <a:rPr lang="en-US" sz="2000" b="1" i="1" dirty="0" smtClean="0"/>
              <a:t>novel </a:t>
            </a:r>
            <a:r>
              <a:rPr lang="en-US" sz="2000" b="1" dirty="0" smtClean="0"/>
              <a:t>that </a:t>
            </a:r>
            <a:r>
              <a:rPr lang="en-US" sz="2000" b="1" dirty="0"/>
              <a:t>did for literature what the minstrel shows did for </a:t>
            </a:r>
            <a:r>
              <a:rPr lang="en-US" sz="2000" b="1" dirty="0" smtClean="0"/>
              <a:t>theater, that </a:t>
            </a:r>
            <a:r>
              <a:rPr lang="en-US" sz="2000" b="1" dirty="0"/>
              <a:t>is, make white folks laugh. The novel, he said, "</a:t>
            </a:r>
            <a:r>
              <a:rPr lang="en-US" sz="2000" b="1" dirty="0" smtClean="0"/>
              <a:t>carries no theme</a:t>
            </a:r>
            <a:r>
              <a:rPr lang="en-US" sz="2000" b="1" dirty="0"/>
              <a:t>, no message, no thought," but exploited those "</a:t>
            </a:r>
            <a:r>
              <a:rPr lang="en-US" sz="2000" b="1" dirty="0" smtClean="0"/>
              <a:t>quaint” aspects </a:t>
            </a:r>
            <a:r>
              <a:rPr lang="en-US" sz="2000" b="1" dirty="0"/>
              <a:t>of Negro life that satisfied the tastes of a white audience.</a:t>
            </a:r>
            <a:endParaRPr lang="ar-IQ" sz="20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19256" cy="922114"/>
          </a:xfrm>
        </p:spPr>
        <p:txBody>
          <a:bodyPr>
            <a:normAutofit/>
          </a:bodyPr>
          <a:lstStyle/>
          <a:p>
            <a:r>
              <a:rPr lang="en-US" sz="3200" b="1" dirty="0" smtClean="0"/>
              <a:t>Hurston’s Their Eyes Were Watching God</a:t>
            </a:r>
            <a:endParaRPr lang="ar-IQ" sz="3200" dirty="0"/>
          </a:p>
        </p:txBody>
      </p:sp>
      <p:sp>
        <p:nvSpPr>
          <p:cNvPr id="3" name="Content Placeholder 2"/>
          <p:cNvSpPr>
            <a:spLocks noGrp="1"/>
          </p:cNvSpPr>
          <p:nvPr>
            <p:ph idx="1"/>
          </p:nvPr>
        </p:nvSpPr>
        <p:spPr>
          <a:xfrm>
            <a:off x="457200" y="1052736"/>
            <a:ext cx="8291264" cy="5073427"/>
          </a:xfrm>
        </p:spPr>
        <p:txBody>
          <a:bodyPr>
            <a:normAutofit fontScale="77500" lnSpcReduction="20000"/>
          </a:bodyPr>
          <a:lstStyle/>
          <a:p>
            <a:pPr algn="just" rtl="0"/>
            <a:r>
              <a:rPr lang="en-US" dirty="0" smtClean="0"/>
              <a:t>The novel tackles the black folk traditions in the South.</a:t>
            </a:r>
          </a:p>
          <a:p>
            <a:pPr algn="just" rtl="0"/>
            <a:r>
              <a:rPr lang="en-US" dirty="0"/>
              <a:t>was a woman on a quest for her own </a:t>
            </a:r>
            <a:r>
              <a:rPr lang="en-US" dirty="0" smtClean="0"/>
              <a:t>identity and</a:t>
            </a:r>
            <a:r>
              <a:rPr lang="en-US" dirty="0"/>
              <a:t>, unlike so many other questing figures in black </a:t>
            </a:r>
            <a:r>
              <a:rPr lang="en-US" dirty="0" smtClean="0"/>
              <a:t>literature. </a:t>
            </a:r>
          </a:p>
          <a:p>
            <a:pPr algn="just" rtl="0"/>
            <a:r>
              <a:rPr lang="en-US" dirty="0"/>
              <a:t>readers </a:t>
            </a:r>
            <a:r>
              <a:rPr lang="en-US" dirty="0" smtClean="0"/>
              <a:t>discovering </a:t>
            </a:r>
            <a:r>
              <a:rPr lang="en-US" i="1" dirty="0" smtClean="0"/>
              <a:t>Their </a:t>
            </a:r>
            <a:r>
              <a:rPr lang="en-US" i="1" dirty="0"/>
              <a:t>Eyes for the first time, what was most compelling was </a:t>
            </a:r>
            <a:r>
              <a:rPr lang="en-US" i="1" dirty="0" smtClean="0"/>
              <a:t>the </a:t>
            </a:r>
            <a:r>
              <a:rPr lang="en-US" dirty="0" smtClean="0"/>
              <a:t>figure </a:t>
            </a:r>
            <a:r>
              <a:rPr lang="en-US" dirty="0"/>
              <a:t>of Janie Crawford—powerful, articulate, self-reliant, </a:t>
            </a:r>
            <a:r>
              <a:rPr lang="en-US" dirty="0" smtClean="0"/>
              <a:t>and radically </a:t>
            </a:r>
            <a:r>
              <a:rPr lang="en-US" dirty="0"/>
              <a:t>different from any woman character they had </a:t>
            </a:r>
            <a:r>
              <a:rPr lang="en-US" dirty="0" smtClean="0"/>
              <a:t>ever before </a:t>
            </a:r>
            <a:r>
              <a:rPr lang="en-US" dirty="0"/>
              <a:t>encountered in literature</a:t>
            </a:r>
            <a:r>
              <a:rPr lang="en-US" dirty="0" smtClean="0"/>
              <a:t>.</a:t>
            </a:r>
          </a:p>
          <a:p>
            <a:pPr algn="just" rtl="0"/>
            <a:r>
              <a:rPr lang="en-US" dirty="0"/>
              <a:t>it was about a woman who wasn't pathetic, </a:t>
            </a:r>
            <a:r>
              <a:rPr lang="en-US" dirty="0" smtClean="0"/>
              <a:t>wasn‘t  a tragic </a:t>
            </a:r>
            <a:r>
              <a:rPr lang="en-US" dirty="0"/>
              <a:t>mulatto, who defied everything that was expected of </a:t>
            </a:r>
            <a:r>
              <a:rPr lang="en-US" dirty="0" smtClean="0"/>
              <a:t>her, who </a:t>
            </a:r>
            <a:r>
              <a:rPr lang="en-US" dirty="0"/>
              <a:t>went off with a man without bothering to divorce the </a:t>
            </a:r>
            <a:r>
              <a:rPr lang="en-US" dirty="0" smtClean="0"/>
              <a:t>one she </a:t>
            </a:r>
            <a:r>
              <a:rPr lang="en-US" dirty="0"/>
              <a:t>left and wasn't broken, crushed, and run down</a:t>
            </a:r>
            <a:r>
              <a:rPr lang="en-US" dirty="0" smtClean="0"/>
              <a:t>.“</a:t>
            </a:r>
          </a:p>
          <a:p>
            <a:pPr algn="just" rtl="0"/>
            <a:r>
              <a:rPr lang="en-US" dirty="0" smtClean="0"/>
              <a:t>The novel uses the vernacular language of the South. It uses the rural language which is much familiar to simple black people.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Hurston’s Their Eyes Were Watching God</a:t>
            </a:r>
            <a:endParaRPr lang="ar-IQ" sz="3200" dirty="0"/>
          </a:p>
        </p:txBody>
      </p:sp>
      <p:sp>
        <p:nvSpPr>
          <p:cNvPr id="3" name="Content Placeholder 2"/>
          <p:cNvSpPr>
            <a:spLocks noGrp="1"/>
          </p:cNvSpPr>
          <p:nvPr>
            <p:ph idx="1"/>
          </p:nvPr>
        </p:nvSpPr>
        <p:spPr>
          <a:xfrm>
            <a:off x="457200" y="1124744"/>
            <a:ext cx="8219256" cy="5001419"/>
          </a:xfrm>
        </p:spPr>
        <p:txBody>
          <a:bodyPr>
            <a:normAutofit fontScale="62500" lnSpcReduction="20000"/>
          </a:bodyPr>
          <a:lstStyle/>
          <a:p>
            <a:pPr algn="just" rtl="0"/>
            <a:r>
              <a:rPr lang="en-US" i="1" dirty="0" smtClean="0"/>
              <a:t>Their Eyes Were Watching God</a:t>
            </a:r>
            <a:r>
              <a:rPr lang="en-US" dirty="0" smtClean="0"/>
              <a:t> begins at the end of the story: we first see Janie after she has already grown old, concluded the adventures that she will relate, and been “</a:t>
            </a:r>
            <a:r>
              <a:rPr lang="en-US" dirty="0" err="1" smtClean="0"/>
              <a:t>tuh</a:t>
            </a:r>
            <a:r>
              <a:rPr lang="en-US" dirty="0" smtClean="0"/>
              <a:t> de horizon and back.” Her story then spins out of her own mouth as she sits talking to </a:t>
            </a:r>
            <a:r>
              <a:rPr lang="en-US" dirty="0" err="1" smtClean="0"/>
              <a:t>Pheoby</a:t>
            </a:r>
            <a:r>
              <a:rPr lang="en-US" dirty="0" smtClean="0"/>
              <a:t>. From the very beginning of the book, then, language plays a crucial role.</a:t>
            </a:r>
          </a:p>
          <a:p>
            <a:pPr algn="just" rtl="0"/>
            <a:r>
              <a:rPr lang="en-US" dirty="0" smtClean="0"/>
              <a:t>the control of language—proves crucially important. It introduces the important and complex role that language and speech will play throughout the novel.</a:t>
            </a:r>
          </a:p>
          <a:p>
            <a:pPr algn="just" rtl="0"/>
            <a:r>
              <a:rPr lang="en-US" dirty="0" smtClean="0"/>
              <a:t>One of the most commented-upon aspects of the novel is Hurston’s split style of narrative. The book begins in an omniscient, third-person narrator’s voice, one that is decidedly literary and intellectual, full of metaphors, figurative language, and other poetic devices. This voice anchors the entire novel and is clearly separate from Janie’s voice. Hurston splits the narrative between this voice and long passages of dialogue. </a:t>
            </a:r>
          </a:p>
          <a:p>
            <a:pPr algn="just" rtl="0"/>
            <a:r>
              <a:rPr lang="en-US" dirty="0" smtClean="0"/>
              <a:t>These passages are marked by their highly colloquial language, colorful folksy aphorisms (sayings) (“Unless you see de fur, a mink skin </a:t>
            </a:r>
            <a:r>
              <a:rPr lang="en-US" dirty="0" err="1" smtClean="0"/>
              <a:t>ain’t</a:t>
            </a:r>
            <a:r>
              <a:rPr lang="en-US" dirty="0" smtClean="0"/>
              <a:t> no different from a coon hide”), and avoidance of Standard Written English. These unusual passages celebrate a rich folk tradition that is not often expressed on the page.</a:t>
            </a:r>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Hurston’s Their Eyes Were Watching God</a:t>
            </a:r>
            <a:endParaRPr lang="ar-IQ" sz="3200" dirty="0"/>
          </a:p>
        </p:txBody>
      </p:sp>
      <p:sp>
        <p:nvSpPr>
          <p:cNvPr id="3" name="Content Placeholder 2"/>
          <p:cNvSpPr>
            <a:spLocks noGrp="1"/>
          </p:cNvSpPr>
          <p:nvPr>
            <p:ph idx="1"/>
          </p:nvPr>
        </p:nvSpPr>
        <p:spPr>
          <a:xfrm>
            <a:off x="457200" y="1124744"/>
            <a:ext cx="8291264" cy="5001419"/>
          </a:xfrm>
        </p:spPr>
        <p:txBody>
          <a:bodyPr>
            <a:normAutofit fontScale="62500" lnSpcReduction="20000"/>
          </a:bodyPr>
          <a:lstStyle/>
          <a:p>
            <a:pPr algn="just" rtl="0"/>
            <a:r>
              <a:rPr lang="en-US" dirty="0" smtClean="0"/>
              <a:t>The oscillation between Standard Written English and Black Vernacular English mirrors one of the novel’s central themes: the importance of controlling language. Throughout the book, we see Janie struggle with her own voice and control of language.</a:t>
            </a:r>
          </a:p>
          <a:p>
            <a:pPr algn="just" rtl="0"/>
            <a:r>
              <a:rPr lang="en-US" dirty="0" smtClean="0"/>
              <a:t>Hurston uses the two voices in her text to celebrate the psychological fragmentation of both modernity and of the black American .</a:t>
            </a:r>
          </a:p>
          <a:p>
            <a:pPr algn="just" rtl="0"/>
            <a:r>
              <a:rPr lang="en-US" dirty="0" smtClean="0"/>
              <a:t>Hurston colors the narrator’s sophisticated prose with colloquialisms. She gathers the use of metaphor and symbolism. The voice of the narrator as the third person-narrator shows the delight in presenting the novel in a form of storytelling. Although it was the voice of Janie, but it looks like a separate one that belongs to the folk who talks standard language and colloquial. Because of these qualities, the narrative voice is more than just the absence of dialect; the narrator has a personality that is related, though not identical, to those of the characters. </a:t>
            </a:r>
          </a:p>
          <a:p>
            <a:pPr algn="just" rtl="0"/>
            <a:endParaRPr lang="en-US" dirty="0" smtClean="0"/>
          </a:p>
          <a:p>
            <a:pPr algn="just" rtl="0"/>
            <a:r>
              <a:rPr lang="en-US" dirty="0" smtClean="0"/>
              <a:t>  </a:t>
            </a:r>
          </a:p>
          <a:p>
            <a:pPr algn="just" rtl="0"/>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Hurston’s Their Eyes Were Watching God</a:t>
            </a:r>
            <a:endParaRPr lang="ar-IQ" sz="3200" dirty="0"/>
          </a:p>
        </p:txBody>
      </p:sp>
      <p:sp>
        <p:nvSpPr>
          <p:cNvPr id="3" name="Content Placeholder 2"/>
          <p:cNvSpPr>
            <a:spLocks noGrp="1"/>
          </p:cNvSpPr>
          <p:nvPr>
            <p:ph idx="1"/>
          </p:nvPr>
        </p:nvSpPr>
        <p:spPr>
          <a:xfrm>
            <a:off x="457200" y="1124744"/>
            <a:ext cx="8219256" cy="5001419"/>
          </a:xfrm>
        </p:spPr>
        <p:txBody>
          <a:bodyPr>
            <a:normAutofit fontScale="55000" lnSpcReduction="20000"/>
          </a:bodyPr>
          <a:lstStyle/>
          <a:p>
            <a:pPr algn="just" rtl="0"/>
            <a:r>
              <a:rPr lang="en-US" dirty="0" smtClean="0"/>
              <a:t>In Chapter 2, an important symbol is introduced: Janie’s moment under the pear tree is a defining moment in her life and one that is referenced throughout the book. This experience relates symbolically to several themes: most obviously, Janie resonates (rings) with the sexuality of the springtime moment, and for the rest of the book, the pear tree serves as her standard of sexual and emotional fulfillment. </a:t>
            </a:r>
          </a:p>
          <a:p>
            <a:pPr algn="just" rtl="0"/>
            <a:r>
              <a:rPr lang="en-US" dirty="0" smtClean="0"/>
              <a:t>the tree seems to mirror traditional gender stereotypes: the tree (the female) waits passively for the aggressive male bee who penetrates its blossoms. But Hurston’s careful language tweaks stereotypical notions of the female role. Although the tree waits for the arrival of the bee, the love embrace is reciprocal.</a:t>
            </a:r>
          </a:p>
          <a:p>
            <a:pPr algn="just" rtl="0"/>
            <a:r>
              <a:rPr lang="en-US" dirty="0" smtClean="0"/>
              <a:t>Janie doesn’t want a male identity but rather a female one to parallel a male one; in the natural world, male and female impulses complement each other, creating a perfect union in a mutual embrace. Each gives the other what the other needs but does not yet possess. This ideal of love and fulfillment is at the center of Janie’s quest throughout the book.</a:t>
            </a:r>
          </a:p>
          <a:p>
            <a:pPr algn="just" rtl="0"/>
            <a:r>
              <a:rPr lang="en-US" dirty="0" smtClean="0"/>
              <a:t>Janie is searching for a deeper kind of fulfillment, one that offers both physical passion and emotional connection. Both the physical and emotional are important to Janie and inseparable from her idea of love.</a:t>
            </a:r>
          </a:p>
          <a:p>
            <a:pPr algn="just" rtl="0"/>
            <a:r>
              <a:rPr lang="en-US" dirty="0" smtClean="0"/>
              <a:t>When explaining why she doesn’t love Logan, she first mentions how ugly she thinks he is. She then mentions how he doesn’t speak beautifully to her. She feels no connection to him—neither physical, nor emotional, nor intellectual.</a:t>
            </a:r>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91264" cy="922114"/>
          </a:xfrm>
        </p:spPr>
        <p:txBody>
          <a:bodyPr>
            <a:normAutofit/>
          </a:bodyPr>
          <a:lstStyle/>
          <a:p>
            <a:r>
              <a:rPr lang="en-US" sz="3200" b="1" dirty="0" smtClean="0"/>
              <a:t>Hurston’s Their Eyes Were Watching God</a:t>
            </a:r>
            <a:endParaRPr lang="ar-IQ" sz="3200" dirty="0"/>
          </a:p>
        </p:txBody>
      </p:sp>
      <p:sp>
        <p:nvSpPr>
          <p:cNvPr id="3" name="Content Placeholder 2"/>
          <p:cNvSpPr>
            <a:spLocks noGrp="1"/>
          </p:cNvSpPr>
          <p:nvPr>
            <p:ph idx="1"/>
          </p:nvPr>
        </p:nvSpPr>
        <p:spPr>
          <a:xfrm>
            <a:off x="457200" y="1124744"/>
            <a:ext cx="8291264" cy="5001419"/>
          </a:xfrm>
        </p:spPr>
        <p:txBody>
          <a:bodyPr>
            <a:normAutofit fontScale="55000" lnSpcReduction="20000"/>
          </a:bodyPr>
          <a:lstStyle/>
          <a:p>
            <a:pPr algn="just" rtl="0"/>
            <a:r>
              <a:rPr lang="en-US" dirty="0" smtClean="0"/>
              <a:t>Jody, on the other hand, seems to offer something more: he “spoke for far horizon”. the horizon is an important symbol. It represents imagination and limitless possibility, the type of life that Janie wants as opposed to the one that she has. It also represents the boundary of the natural world, the border of God’s kingdom: “Janie knew that God tore down the old world every evening and built a new one by sun-up. It was wonderful to see it take form with the sun and emerge from the gray dust of its making.” What lies beyond the horizon remains unclear; Janie doesn’t know what to expect of Jody and the new life that he offers her. In fact, she is only certain of what he </a:t>
            </a:r>
            <a:r>
              <a:rPr lang="en-US" i="1" dirty="0" smtClean="0"/>
              <a:t>doesn’t</a:t>
            </a:r>
            <a:r>
              <a:rPr lang="en-US" dirty="0" smtClean="0"/>
              <a:t> offer: “he did not represent sun-up and pollen and blooming trees. . . .” These are the figures of Janie’s youthful romantic desires; she is willing to abandon or compromise these desires in exchange for the possibility of change.</a:t>
            </a:r>
          </a:p>
          <a:p>
            <a:pPr algn="just" rtl="0"/>
            <a:r>
              <a:rPr lang="en-US" dirty="0" smtClean="0"/>
              <a:t>Power, particularly the type of power expressed by Jody, is a crucial theme.</a:t>
            </a:r>
          </a:p>
          <a:p>
            <a:pPr algn="just" rtl="0"/>
            <a:r>
              <a:rPr lang="en-US" dirty="0" smtClean="0"/>
              <a:t>He talks about the future, travel, and conquest; to Janie, these ideas seem like ways to reach the far horizon. </a:t>
            </a:r>
          </a:p>
          <a:p>
            <a:pPr algn="just" rtl="0"/>
            <a:r>
              <a:rPr lang="en-US" dirty="0" smtClean="0">
                <a:hlinkClick r:id="rId2"/>
              </a:rPr>
              <a:t>Jody Starks</a:t>
            </a:r>
            <a:r>
              <a:rPr lang="en-US" dirty="0" smtClean="0"/>
              <a:t> stands as a symbol of masculine aggression and power; he attempts to purchase, control, and dominate the world around him. Jody’s manner of interacting with the world fails to translate into secure happiness and fulfillment for Janie. At this point, though, she is dazzled by the power Jody offers and believes that it can grant her a better life.</a:t>
            </a:r>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91264" cy="850106"/>
          </a:xfrm>
        </p:spPr>
        <p:txBody>
          <a:bodyPr>
            <a:normAutofit fontScale="90000"/>
          </a:bodyPr>
          <a:lstStyle/>
          <a:p>
            <a:pPr rtl="0"/>
            <a:r>
              <a:rPr lang="en-US" sz="3200" b="1" dirty="0" smtClean="0"/>
              <a:t>Hurston’s Their Eyes Were Watching God: themes</a:t>
            </a:r>
            <a:endParaRPr lang="ar-IQ" sz="3200" dirty="0"/>
          </a:p>
        </p:txBody>
      </p:sp>
      <p:sp>
        <p:nvSpPr>
          <p:cNvPr id="3" name="Content Placeholder 2"/>
          <p:cNvSpPr>
            <a:spLocks noGrp="1"/>
          </p:cNvSpPr>
          <p:nvPr>
            <p:ph idx="1"/>
          </p:nvPr>
        </p:nvSpPr>
        <p:spPr>
          <a:xfrm>
            <a:off x="467544" y="1196752"/>
            <a:ext cx="8280920" cy="4929411"/>
          </a:xfrm>
        </p:spPr>
        <p:txBody>
          <a:bodyPr>
            <a:normAutofit/>
          </a:bodyPr>
          <a:lstStyle/>
          <a:p>
            <a:pPr algn="just" rtl="0"/>
            <a:r>
              <a:rPr lang="en-US" sz="1600" i="1" dirty="0" smtClean="0"/>
              <a:t>Their Eyes Were Watching God</a:t>
            </a:r>
            <a:r>
              <a:rPr lang="en-US" sz="1600" dirty="0" smtClean="0"/>
              <a:t> is primarily concerned “with the project of </a:t>
            </a:r>
            <a:r>
              <a:rPr lang="en-US" sz="1600" u="sng" dirty="0" smtClean="0">
                <a:solidFill>
                  <a:srgbClr val="FF0000"/>
                </a:solidFill>
              </a:rPr>
              <a:t>finding a voice</a:t>
            </a:r>
            <a:r>
              <a:rPr lang="en-US" sz="1600" dirty="0" smtClean="0"/>
              <a:t>, with language as an instrument of injury and salvation, of selfhood and empowerment.” </a:t>
            </a:r>
            <a:r>
              <a:rPr lang="en-US" sz="1600" dirty="0" smtClean="0">
                <a:hlinkClick r:id="rId2"/>
              </a:rPr>
              <a:t>Jody</a:t>
            </a:r>
            <a:r>
              <a:rPr lang="en-US" sz="1600" dirty="0" smtClean="0"/>
              <a:t> stifles Janie’s speech, as when he prevents her to give her speech before the folk. </a:t>
            </a:r>
            <a:r>
              <a:rPr lang="en-US" sz="1600" dirty="0"/>
              <a:t>H</a:t>
            </a:r>
            <a:r>
              <a:rPr lang="en-US" sz="1600" dirty="0" smtClean="0"/>
              <a:t>e is named as mayor; her hatred of him stems from this suppression of her individuality. </a:t>
            </a:r>
            <a:r>
              <a:rPr lang="en-US" sz="1600" dirty="0" smtClean="0">
                <a:hlinkClick r:id="rId3"/>
              </a:rPr>
              <a:t>Tea Cake</a:t>
            </a:r>
            <a:r>
              <a:rPr lang="en-US" sz="1600" dirty="0" smtClean="0"/>
              <a:t>, on the other hand, engages her speech, conversing with her and putting himself on equal terms with her; her love for him stems from his respect for her individuality.</a:t>
            </a:r>
          </a:p>
          <a:p>
            <a:pPr algn="just" rtl="0"/>
            <a:r>
              <a:rPr lang="en-US" sz="1600" dirty="0" smtClean="0"/>
              <a:t>she learns that </a:t>
            </a:r>
            <a:r>
              <a:rPr lang="en-US" sz="1600" u="sng" dirty="0" smtClean="0">
                <a:solidFill>
                  <a:srgbClr val="FF0000"/>
                </a:solidFill>
              </a:rPr>
              <a:t>silence</a:t>
            </a:r>
            <a:r>
              <a:rPr lang="en-US" sz="1600" dirty="0" smtClean="0"/>
              <a:t> too can be a source of empowerment.</a:t>
            </a:r>
          </a:p>
          <a:p>
            <a:pPr algn="just" rtl="0"/>
            <a:r>
              <a:rPr lang="en-US" sz="1600" u="sng" dirty="0" smtClean="0">
                <a:solidFill>
                  <a:srgbClr val="FF0000"/>
                </a:solidFill>
              </a:rPr>
              <a:t>Means to Fulfillment. </a:t>
            </a:r>
            <a:r>
              <a:rPr lang="en-US" sz="1600" dirty="0" smtClean="0"/>
              <a:t>Janie asserts a place for herself by undertaking a spiritual journey toward love and self-awareness, Jody attempts to achieve fulfillment through the exertion of power. Jody tries to purchase and control everyone and everything around him; he exercises his authority hoping to subordinate his environment to his will. He labors under the illusion that he can control. even Tea Cake, for example, is filled with hubris as the hurricane whips up, certain that he can survive the storm through his mastery of the muck. For both Jody and Tea Cake, the natural world reveals the limits of human power. In Jody’s case, as disease sets in, he begins to lose the illusion that he can control his world; the loss of authority over Janie as she talks back to him furthers this disillusionment. In Tea Cake’s case, he is forced to flee the hurricane and struggles to survive the ensuing floods. This limit to the scope of one’s power proves the central problem with Jody’s power-oriented approach toward achieving fulfillment: ultimately, Jody can neither stop his deterioration nor silence Janie’s strong will.</a:t>
            </a:r>
          </a:p>
          <a:p>
            <a:pPr algn="just" rtl="0"/>
            <a:endParaRPr lang="ar-IQ"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Hurston’s Their Eyes Were Watching God: themes</a:t>
            </a:r>
            <a:endParaRPr lang="ar-IQ" sz="2800" dirty="0"/>
          </a:p>
        </p:txBody>
      </p:sp>
      <p:sp>
        <p:nvSpPr>
          <p:cNvPr id="3" name="Content Placeholder 2"/>
          <p:cNvSpPr>
            <a:spLocks noGrp="1"/>
          </p:cNvSpPr>
          <p:nvPr>
            <p:ph idx="1"/>
          </p:nvPr>
        </p:nvSpPr>
        <p:spPr>
          <a:xfrm>
            <a:off x="457200" y="1196752"/>
            <a:ext cx="8291264" cy="4929411"/>
          </a:xfrm>
        </p:spPr>
        <p:txBody>
          <a:bodyPr>
            <a:normAutofit fontScale="77500" lnSpcReduction="20000"/>
          </a:bodyPr>
          <a:lstStyle/>
          <a:p>
            <a:pPr algn="just" rtl="0">
              <a:buNone/>
            </a:pPr>
            <a:r>
              <a:rPr lang="en-US" b="1" u="sng" dirty="0" smtClean="0">
                <a:solidFill>
                  <a:srgbClr val="FF0000"/>
                </a:solidFill>
              </a:rPr>
              <a:t>.  Independence. </a:t>
            </a:r>
            <a:r>
              <a:rPr lang="en-US" i="1" dirty="0" smtClean="0"/>
              <a:t>Watching God</a:t>
            </a:r>
            <a:r>
              <a:rPr lang="en-US" dirty="0" smtClean="0"/>
              <a:t> is the story of how Janie achieves a strong sense of self and comes to appreciate her independence. But her journey toward enlightenment is not undertaken alone. Janie’s quest for spiritual fulfillment is fundamentally a self-centered one. She is alone at the end yet seems content. She liberates herself from her unpleasant and unfulfilling relationships with Logan and Jody, who hinder her personal journey. Through her relationship with Tea Cake, Janie experiences true fulfillment and enlightenment and becomes secure in her independence. She feels a deep connection to the world around her and even feels that the spirit of Tea Cake is with her. Thus, even though she is alone, she doesn’t feel alone.</a:t>
            </a:r>
            <a:endParaRPr lang="ar-IQ"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267</TotalTime>
  <Words>1803</Words>
  <Application>Microsoft Office PowerPoint</Application>
  <PresentationFormat>On-screen Show (4:3)</PresentationFormat>
  <Paragraphs>39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Hurston’s Their Eyes Were Watching God</vt:lpstr>
      <vt:lpstr>Hurston’s Their Eyes Were Watching God</vt:lpstr>
      <vt:lpstr>Hurston’s Their Eyes Were Watching God</vt:lpstr>
      <vt:lpstr>Hurston’s Their Eyes Were Watching God</vt:lpstr>
      <vt:lpstr>Hurston’s Their Eyes Were Watching God</vt:lpstr>
      <vt:lpstr>Hurston’s Their Eyes Were Watching God</vt:lpstr>
      <vt:lpstr>Hurston’s Their Eyes Were Watching God: themes</vt:lpstr>
      <vt:lpstr>Hurston’s Their Eyes Were Watching God: themes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Hurston’s Their Eyes Were Watching God</dc:title>
  <dc:creator>al.nfoth</dc:creator>
  <cp:lastModifiedBy>al.nfoth</cp:lastModifiedBy>
  <cp:revision>19</cp:revision>
  <dcterms:created xsi:type="dcterms:W3CDTF">2018-03-22T14:25:45Z</dcterms:created>
  <dcterms:modified xsi:type="dcterms:W3CDTF">2018-03-22T18:53:06Z</dcterms:modified>
</cp:coreProperties>
</file>